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9" r:id="rId4"/>
    <p:sldId id="263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227014"/>
            <a:ext cx="12192000" cy="3201987"/>
          </a:xfrm>
          <a:prstGeom prst="rect">
            <a:avLst/>
          </a:prstGeom>
          <a:solidFill>
            <a:srgbClr val="F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8" y="1"/>
            <a:ext cx="1731433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828800"/>
            <a:ext cx="10972800" cy="1371600"/>
          </a:xfrm>
        </p:spPr>
        <p:txBody>
          <a:bodyPr/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200"/>
            <a:ext cx="10972800" cy="1828800"/>
          </a:xfrm>
        </p:spPr>
        <p:txBody>
          <a:bodyPr/>
          <a:lstStyle>
            <a:lvl1pPr marL="0" indent="0" algn="l">
              <a:buFont typeface="Times" pitchFamily="-96" charset="0"/>
              <a:buNone/>
              <a:defRPr sz="240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436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4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267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7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838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47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16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340096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54496" y="1371600"/>
            <a:ext cx="5340096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52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197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 No Ta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401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647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3152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400"/>
            </a:lvl1pPr>
            <a:lvl2pPr marL="457200" indent="-228600">
              <a:buFont typeface="Arial"/>
              <a:buChar char="•"/>
              <a:defRPr sz="20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229600" y="1371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8229600" y="3657600"/>
            <a:ext cx="33528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5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" y="1371599"/>
            <a:ext cx="109728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43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054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0" indent="4763">
              <a:buNone/>
              <a:defRPr sz="2400"/>
            </a:lvl1pPr>
            <a:lvl2pPr marL="0" indent="0">
              <a:spcBef>
                <a:spcPts val="900"/>
              </a:spcBef>
              <a:buNone/>
              <a:defRPr sz="20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946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/>
            </a:lvl1pPr>
            <a:lvl2pPr marL="682625" indent="-230188">
              <a:buFont typeface="Arial"/>
              <a:buChar char="•"/>
              <a:defRPr sz="20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98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400"/>
            </a:lvl1pPr>
            <a:lvl2pPr marL="0">
              <a:buFontTx/>
              <a:buNone/>
              <a:defRPr sz="20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00800" y="1371600"/>
            <a:ext cx="51816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209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ChangeArrowheads="1"/>
          </p:cNvSpPr>
          <p:nvPr/>
        </p:nvSpPr>
        <p:spPr bwMode="auto">
          <a:xfrm>
            <a:off x="366185" y="246063"/>
            <a:ext cx="11459633" cy="6362700"/>
          </a:xfrm>
          <a:prstGeom prst="rect">
            <a:avLst/>
          </a:prstGeom>
          <a:solidFill>
            <a:srgbClr val="FDF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" charset="0"/>
                <a:ea typeface="MS PGothic" panose="020B0600070205080204" pitchFamily="34" charset="-128"/>
              </a:defRPr>
            </a:lvl9pPr>
          </a:lstStyle>
          <a:p>
            <a:pPr defTabSz="914400" eaLnBrk="0" hangingPunct="0"/>
            <a:endParaRPr lang="en-US" altLang="en-US" sz="2400">
              <a:solidFill>
                <a:srgbClr val="999999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67" y="5792789"/>
            <a:ext cx="21971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03238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609600" y="6354763"/>
            <a:ext cx="38608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 dirty="0">
                <a:solidFill>
                  <a:srgbClr val="717171"/>
                </a:solidFill>
                <a:latin typeface="Calibri"/>
                <a:ea typeface="+mn-ea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24384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717171"/>
                </a:solidFill>
                <a:latin typeface="Calibri" panose="020F0502020204030204" pitchFamily="34" charset="0"/>
              </a:defRPr>
            </a:lvl1pPr>
          </a:lstStyle>
          <a:p>
            <a:fld id="{8E366593-D87F-4E8B-AE82-C8AA30C14002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609601" y="5991226"/>
            <a:ext cx="486833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717171"/>
                </a:solidFill>
                <a:latin typeface="Calibri" panose="020F0502020204030204" pitchFamily="34" charset="0"/>
              </a:defRPr>
            </a:lvl1pPr>
          </a:lstStyle>
          <a:p>
            <a:fld id="{C9C2E629-0965-4328-AF0D-4443FBB3D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9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b="1" kern="1200" dirty="0">
          <a:solidFill>
            <a:srgbClr val="595959"/>
          </a:solidFill>
          <a:latin typeface="Cambri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Cambria" panose="02040503050406030204" pitchFamily="18" charset="0"/>
          <a:ea typeface="MS PGothic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400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kern="1200" dirty="0">
          <a:solidFill>
            <a:srgbClr val="595959"/>
          </a:solidFill>
          <a:latin typeface="Calibri"/>
          <a:ea typeface="MS PGothic" panose="020B0600070205080204" pitchFamily="34" charset="-128"/>
          <a:cs typeface="Calibri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chive.ics.uci.edu/ml/datasets/Relative+location+of+CT+slices+on+axial+axi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954" y="2235200"/>
            <a:ext cx="11551138" cy="965200"/>
          </a:xfrm>
        </p:spPr>
        <p:txBody>
          <a:bodyPr/>
          <a:lstStyle/>
          <a:p>
            <a:r>
              <a:rPr lang="en-US" dirty="0"/>
              <a:t>Laplace Noise and Multiple Additive Regression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8276" y="3886200"/>
            <a:ext cx="5244123" cy="18288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CS534 – Group 14: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Peter Rindal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Trung Viet Vu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Hung Viet Le</a:t>
            </a:r>
          </a:p>
        </p:txBody>
      </p:sp>
    </p:spTree>
    <p:extLst>
      <p:ext uri="{BB962C8B-B14F-4D97-AF65-F5344CB8AC3E}">
        <p14:creationId xmlns:p14="http://schemas.microsoft.com/office/powerpoint/2010/main" val="3790307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popular ensemble method (along with averaging methods like bagging, RF,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Iteratively improve the current model by emphasizing the training instances that previous models </a:t>
            </a:r>
            <a:r>
              <a:rPr lang="en-US" dirty="0" err="1"/>
              <a:t>mis</a:t>
            </a:r>
            <a:r>
              <a:rPr lang="en-US" dirty="0"/>
              <a:t>-classified.</a:t>
            </a:r>
          </a:p>
          <a:p>
            <a:endParaRPr lang="en-US" dirty="0"/>
          </a:p>
          <a:p>
            <a:r>
              <a:rPr lang="en-US" dirty="0"/>
              <a:t>Boosting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Additive model and forward stage-wise algorithm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/>
              <a:t>Linear combination of base predictor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/>
              <a:t>Loss function – L2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Gradient boosting tree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/>
              <a:t>Differential loss function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dirty="0"/>
              <a:t>Two-step procedure: least squares + single parameter optimization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7477" y="4004413"/>
            <a:ext cx="3800709" cy="491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9316" y="4617969"/>
            <a:ext cx="4858870" cy="5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58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Additive Regression Trees (MART)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5486400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Boosting tree for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n-US" sz="2000" dirty="0">
                <a:sym typeface="Wingdings" panose="05000000000000000000" pitchFamily="2" charset="2"/>
              </a:rPr>
              <a:t>Incrementally b</a:t>
            </a:r>
            <a:r>
              <a:rPr lang="en-US" sz="2000" dirty="0"/>
              <a:t>uilding an ensemble of weak predictive models with high accuracy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r>
              <a:rPr lang="en-US" dirty="0">
                <a:sym typeface="Wingdings" panose="05000000000000000000" pitchFamily="2" charset="2"/>
              </a:rPr>
              <a:t> </a:t>
            </a:r>
            <a:r>
              <a:rPr lang="en-US" sz="2000" dirty="0">
                <a:sym typeface="Wingdings" panose="05000000000000000000" pitchFamily="2" charset="2"/>
              </a:rPr>
              <a:t>Over-specialization: trees added at later iterations make negligible contribution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490" y="2141415"/>
            <a:ext cx="5262218" cy="20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32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Noise and Multiple Additive Regression Trees (LART)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Inject randomness: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add some noises with Laplace distribution to the loss function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(Peter) – add motivation for the use of Laplace distribution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Motivation</a:t>
            </a:r>
            <a:r>
              <a:rPr lang="en-US" dirty="0"/>
              <a:t>: A hybrid view between MART and Random Forest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A lot of noises means Random Forest; small noises means MART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Increase variance in the learners </a:t>
            </a:r>
            <a:r>
              <a:rPr lang="en-US" dirty="0">
                <a:sym typeface="Wingdings" panose="05000000000000000000" pitchFamily="2" charset="2"/>
              </a:rPr>
              <a:t> r</a:t>
            </a:r>
            <a:r>
              <a:rPr lang="en-US" dirty="0"/>
              <a:t>obust to outliers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Based on boosting tree </a:t>
            </a:r>
            <a:r>
              <a:rPr lang="en-US" dirty="0">
                <a:sym typeface="Wingdings" panose="05000000000000000000" pitchFamily="2" charset="2"/>
              </a:rPr>
              <a:t> high accuracy</a:t>
            </a: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Tuning the parameter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How to scale the Laplace noise to achieve good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772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049477" cy="4343400"/>
          </a:xfrm>
        </p:spPr>
        <p:txBody>
          <a:bodyPr/>
          <a:lstStyle/>
          <a:p>
            <a:pPr indent="0"/>
            <a:r>
              <a:rPr lang="en-US" dirty="0"/>
              <a:t>Dataset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CT slides dataset available at the </a:t>
            </a:r>
            <a:r>
              <a:rPr lang="en-US" dirty="0">
                <a:hlinkClick r:id="rId2"/>
              </a:rPr>
              <a:t>UCI repository</a:t>
            </a:r>
            <a:endParaRPr lang="en-US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53500 CT images from 74 individuals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/>
              <a:t>Each has 384 histogram features and 1 output value in [0;180]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Goal: infer the location of the image on the axial axis</a:t>
            </a:r>
          </a:p>
          <a:p>
            <a:endParaRPr lang="en-US" dirty="0"/>
          </a:p>
          <a:p>
            <a:r>
              <a:rPr lang="en-US" dirty="0"/>
              <a:t>Evaluate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10-fold 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Parameters: </a:t>
            </a:r>
          </a:p>
          <a:p>
            <a:pPr lvl="1"/>
            <a:r>
              <a:rPr lang="en-US" dirty="0"/>
              <a:t>Laplace noises’ scale, tree height, base learner number, shrinkage factor, </a:t>
            </a:r>
          </a:p>
          <a:p>
            <a:r>
              <a:rPr lang="en-US" dirty="0">
                <a:solidFill>
                  <a:srgbClr val="FF0000"/>
                </a:solidFill>
              </a:rPr>
              <a:t>(Peter adds results here)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462" y="1606997"/>
            <a:ext cx="3001108" cy="21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25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LART: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Injecting randomness as a way to overcome over-specialization</a:t>
            </a:r>
          </a:p>
          <a:p>
            <a:pPr marL="457200" lvl="1" indent="-457200">
              <a:buFont typeface="Wingdings" panose="05000000000000000000" pitchFamily="2" charset="2"/>
              <a:buChar char="q"/>
            </a:pPr>
            <a:r>
              <a:rPr lang="en-US" dirty="0"/>
              <a:t>Predicates that reduce loss more are exponentially more likely to be selected</a:t>
            </a:r>
            <a:r>
              <a:rPr lang="en-US"/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838200" y="5234477"/>
            <a:ext cx="10515600" cy="64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400" b="1" kern="1200" dirty="0">
                <a:solidFill>
                  <a:srgbClr val="595959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59595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-96" charset="0"/>
                <a:ea typeface="ＭＳ Ｐゴシック" pitchFamily="-96" charset="-128"/>
              </a:defRPr>
            </a:lvl9pPr>
          </a:lstStyle>
          <a:p>
            <a:pPr algn="ctr" defTabSz="91440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359720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SU_Template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OSU_Template_1_unlocked</Template>
  <TotalTime>115</TotalTime>
  <Words>299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MS PGothic</vt:lpstr>
      <vt:lpstr>MS PGothic</vt:lpstr>
      <vt:lpstr>Arial</vt:lpstr>
      <vt:lpstr>Calibri</vt:lpstr>
      <vt:lpstr>Cambria</vt:lpstr>
      <vt:lpstr>Palatino</vt:lpstr>
      <vt:lpstr>Tahoma</vt:lpstr>
      <vt:lpstr>Times</vt:lpstr>
      <vt:lpstr>Wingdings</vt:lpstr>
      <vt:lpstr>OSU_Template</vt:lpstr>
      <vt:lpstr>Laplace Noise and Multiple Additive Regression Trees</vt:lpstr>
      <vt:lpstr>Boosting</vt:lpstr>
      <vt:lpstr>Multiple Additive Regression Trees (MART)</vt:lpstr>
      <vt:lpstr>Laplace Noise and Multiple Additive Regression Trees (LART)</vt:lpstr>
      <vt:lpstr>Experiments</vt:lpstr>
      <vt:lpstr>Conclusions</vt:lpstr>
    </vt:vector>
  </TitlesOfParts>
  <Company>OSU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Laplace Noise and Multiple Additive Regression Trees</dc:title>
  <dc:creator>Vu, Trung Viet</dc:creator>
  <cp:lastModifiedBy>Hung Le</cp:lastModifiedBy>
  <cp:revision>16</cp:revision>
  <dcterms:created xsi:type="dcterms:W3CDTF">2016-11-30T23:38:31Z</dcterms:created>
  <dcterms:modified xsi:type="dcterms:W3CDTF">2016-12-01T01:57:20Z</dcterms:modified>
</cp:coreProperties>
</file>